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168F-8A28-4E68-808D-E2B88C4F163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678B9-70B7-4737-AD1D-A935EFAD0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5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E942-2E32-4BDB-91BD-DD594938F787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BD93-A223-4E51-844D-E6400D826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2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4BD93-A223-4E51-844D-E6400D8266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2D37B1-0B1F-4483-B7D8-E236AA424462}" type="datetime1">
              <a:rPr lang="ru-RU" smtClean="0"/>
              <a:t>24.10.2017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1811-8762-4198-B443-993CC73F985A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7958-A997-4B1B-BB0D-F9617F6EE5DD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58E3B4-6865-44DC-9607-FDA24F356DA8}" type="datetime1">
              <a:rPr lang="ru-RU" smtClean="0"/>
              <a:t>24.10.2017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D7DB72-FEC3-47BA-B04E-5DDA1214AB28}" type="datetime1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7740-1159-445E-8AD4-0B168649200C}" type="datetime1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2AC2-B59B-411A-8B84-37876DB8C5F0}" type="datetime1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99285-7265-4957-9F00-F907D68D1CE3}" type="datetime1">
              <a:rPr lang="ru-RU" smtClean="0"/>
              <a:t>24.10.2017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4873-766E-46D1-B712-EF11397A63DE}" type="datetime1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C62FCE-78D6-46C6-9F27-78890DB7F783}" type="datetime1">
              <a:rPr lang="ru-RU" smtClean="0"/>
              <a:t>24.10.2017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C2AD89-817A-4606-92C3-5B848ED7F177}" type="datetime1">
              <a:rPr lang="ru-RU" smtClean="0"/>
              <a:t>24.10.2017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444017-9D27-406B-9123-AAB601BBCE23}" type="datetime1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172200" cy="21602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ЛЕКЦИЯ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</a:rPr>
              <a:t>9</a:t>
            </a:r>
            <a:br>
              <a:rPr lang="ru-RU" sz="3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75000"/>
                  </a:schemeClr>
                </a:solidFill>
              </a:rPr>
              <a:t>Действие пестицидов на защищаемое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растение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068960"/>
            <a:ext cx="6172200" cy="2801906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chemeClr val="tx1">
                    <a:lumMod val="75000"/>
                  </a:schemeClr>
                </a:solidFill>
              </a:rPr>
              <a:t>Фитотоксичность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Стимулирующее действие пестицидов.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Показатели сравнительной токсичности пестицидов для вредных организмов и защищаемых растений.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Предупреждение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фитотоксичности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пестицидов для защищаемых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33774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>
            <a:normAutofit/>
          </a:bodyPr>
          <a:lstStyle/>
          <a:p>
            <a:r>
              <a:rPr lang="ru-RU" sz="2500" dirty="0"/>
              <a:t>В растениях пестициды могут вовлекаться в различные реакции, в ре­зультате которых образуются разнообразные продукты метаболизма, как менее, так и более токсичные, чем исходные</a:t>
            </a:r>
            <a:r>
              <a:rPr lang="ru-RU" sz="2500" dirty="0" smtClean="0"/>
              <a:t>.</a:t>
            </a:r>
          </a:p>
          <a:p>
            <a:pPr marL="0" indent="0">
              <a:buNone/>
            </a:pPr>
            <a:endParaRPr lang="ru-RU" sz="2500" dirty="0"/>
          </a:p>
          <a:p>
            <a:r>
              <a:rPr lang="ru-RU" sz="2500" dirty="0">
                <a:solidFill>
                  <a:srgbClr val="C00000"/>
                </a:solidFill>
              </a:rPr>
              <a:t>Многие пестициды способны образовывать в растениях </a:t>
            </a:r>
            <a:r>
              <a:rPr lang="ru-RU" sz="2500" dirty="0" err="1">
                <a:solidFill>
                  <a:srgbClr val="C00000"/>
                </a:solidFill>
              </a:rPr>
              <a:t>липофильные</a:t>
            </a:r>
            <a:r>
              <a:rPr lang="ru-RU" sz="2500" dirty="0">
                <a:solidFill>
                  <a:srgbClr val="C00000"/>
                </a:solidFill>
              </a:rPr>
              <a:t> </a:t>
            </a:r>
            <a:r>
              <a:rPr lang="ru-RU" sz="2500" dirty="0" err="1">
                <a:solidFill>
                  <a:srgbClr val="C00000"/>
                </a:solidFill>
              </a:rPr>
              <a:t>конъюгаты</a:t>
            </a:r>
            <a:r>
              <a:rPr lang="ru-RU" sz="2500" dirty="0">
                <a:solidFill>
                  <a:srgbClr val="C00000"/>
                </a:solidFill>
              </a:rPr>
              <a:t>. Достаточно стабильные </a:t>
            </a:r>
            <a:r>
              <a:rPr lang="ru-RU" sz="2500" dirty="0" err="1">
                <a:solidFill>
                  <a:srgbClr val="C00000"/>
                </a:solidFill>
              </a:rPr>
              <a:t>конъюгаты</a:t>
            </a:r>
            <a:r>
              <a:rPr lang="ru-RU" sz="2500" dirty="0">
                <a:solidFill>
                  <a:srgbClr val="C00000"/>
                </a:solidFill>
              </a:rPr>
              <a:t> с углеводами обнаружены для пестицидов или их метаболитов: синтетические </a:t>
            </a:r>
            <a:r>
              <a:rPr lang="ru-RU" sz="2500" dirty="0" err="1">
                <a:solidFill>
                  <a:srgbClr val="C00000"/>
                </a:solidFill>
              </a:rPr>
              <a:t>пиретроиды</a:t>
            </a:r>
            <a:r>
              <a:rPr lang="ru-RU" sz="2500" dirty="0">
                <a:solidFill>
                  <a:srgbClr val="C00000"/>
                </a:solidFill>
              </a:rPr>
              <a:t>, </a:t>
            </a:r>
            <a:r>
              <a:rPr lang="ru-RU" sz="2500" dirty="0" err="1">
                <a:solidFill>
                  <a:srgbClr val="C00000"/>
                </a:solidFill>
              </a:rPr>
              <a:t>триазины</a:t>
            </a:r>
            <a:r>
              <a:rPr lang="ru-RU" sz="2500" dirty="0">
                <a:solidFill>
                  <a:srgbClr val="C00000"/>
                </a:solidFill>
              </a:rPr>
              <a:t>, </a:t>
            </a:r>
            <a:r>
              <a:rPr lang="ru-RU" sz="2500" dirty="0" smtClean="0">
                <a:solidFill>
                  <a:srgbClr val="C00000"/>
                </a:solidFill>
              </a:rPr>
              <a:t>производные </a:t>
            </a:r>
            <a:r>
              <a:rPr lang="ru-RU" sz="2500" dirty="0">
                <a:solidFill>
                  <a:srgbClr val="C00000"/>
                </a:solidFill>
              </a:rPr>
              <a:t>мочевины, </a:t>
            </a:r>
            <a:r>
              <a:rPr lang="ru-RU" sz="2500" dirty="0" err="1">
                <a:solidFill>
                  <a:srgbClr val="C00000"/>
                </a:solidFill>
              </a:rPr>
              <a:t>карбаминовой</a:t>
            </a:r>
            <a:r>
              <a:rPr lang="ru-RU" sz="2500" dirty="0">
                <a:solidFill>
                  <a:srgbClr val="C00000"/>
                </a:solidFill>
              </a:rPr>
              <a:t> кислоты, ароматических карбоновых кислот</a:t>
            </a:r>
            <a:r>
              <a:rPr lang="ru-RU" sz="2500" dirty="0" smtClean="0">
                <a:solidFill>
                  <a:srgbClr val="C00000"/>
                </a:solidFill>
              </a:rPr>
              <a:t>.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6285312"/>
          </a:xfrm>
        </p:spPr>
        <p:txBody>
          <a:bodyPr>
            <a:normAutofit/>
          </a:bodyPr>
          <a:lstStyle/>
          <a:p>
            <a:r>
              <a:rPr lang="ru-RU" sz="2500" i="1" dirty="0" err="1" smtClean="0"/>
              <a:t>Конъюгаты</a:t>
            </a:r>
            <a:r>
              <a:rPr lang="ru-RU" sz="2500" i="1" dirty="0" smtClean="0"/>
              <a:t> </a:t>
            </a:r>
            <a:r>
              <a:rPr lang="ru-RU" sz="2500" i="1" dirty="0"/>
              <a:t>могут образовываться также с аминокислота­ми. В большинстве случаев </a:t>
            </a:r>
            <a:r>
              <a:rPr lang="ru-RU" sz="2500" i="1" dirty="0" err="1"/>
              <a:t>конъюгаты</a:t>
            </a:r>
            <a:r>
              <a:rPr lang="ru-RU" sz="2500" i="1" dirty="0"/>
              <a:t> с углеводами и аминокислотами менее токсичны, чем исходные соединения</a:t>
            </a:r>
            <a:r>
              <a:rPr lang="ru-RU" sz="2500" i="1" dirty="0" smtClean="0"/>
              <a:t>.</a:t>
            </a:r>
          </a:p>
          <a:p>
            <a:pPr marL="0" indent="0">
              <a:buNone/>
            </a:pPr>
            <a:endParaRPr lang="ru-RU" sz="2500" dirty="0"/>
          </a:p>
          <a:p>
            <a:r>
              <a:rPr lang="ru-RU" sz="2500" dirty="0" err="1">
                <a:solidFill>
                  <a:srgbClr val="C00000"/>
                </a:solidFill>
              </a:rPr>
              <a:t>Конъюгаты</a:t>
            </a:r>
            <a:r>
              <a:rPr lang="ru-RU" sz="2500" dirty="0">
                <a:solidFill>
                  <a:srgbClr val="C00000"/>
                </a:solidFill>
              </a:rPr>
              <a:t> многих пестицидов и их метаболитов с веществами растений могут быть менее подвижными и длительное время сохраняются в них. Это по­ложено в основу регламентирования сроков от последней обработки до уборки урожая. В результате чего в урожае остаточные количества пестицидов не пре­вышают максимально допустимых уровней (МДУ</a:t>
            </a:r>
            <a:r>
              <a:rPr lang="ru-RU" sz="2500" dirty="0" smtClean="0">
                <a:solidFill>
                  <a:srgbClr val="C00000"/>
                </a:solidFill>
              </a:rPr>
              <a:t>).</a:t>
            </a:r>
            <a:endParaRPr lang="ru-RU" sz="25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787208" cy="6141296"/>
          </a:xfrm>
        </p:spPr>
        <p:txBody>
          <a:bodyPr>
            <a:normAutofit/>
          </a:bodyPr>
          <a:lstStyle/>
          <a:p>
            <a:r>
              <a:rPr lang="ru-RU" dirty="0"/>
              <a:t>Очень важно знать степень отрицательного воздействия пестицидов на защищаемое растение. </a:t>
            </a:r>
            <a:endParaRPr lang="en-US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Например</a:t>
            </a:r>
            <a:r>
              <a:rPr lang="ru-RU" i="1" dirty="0">
                <a:solidFill>
                  <a:srgbClr val="C00000"/>
                </a:solidFill>
              </a:rPr>
              <a:t>, гербициды производные </a:t>
            </a:r>
            <a:r>
              <a:rPr lang="ru-RU" i="1" dirty="0" smtClean="0">
                <a:solidFill>
                  <a:srgbClr val="C00000"/>
                </a:solidFill>
              </a:rPr>
              <a:t>2,4-Д замед­ляют </a:t>
            </a:r>
            <a:r>
              <a:rPr lang="ru-RU" i="1" dirty="0">
                <a:solidFill>
                  <a:srgbClr val="C00000"/>
                </a:solidFill>
              </a:rPr>
              <a:t>рост растений озимых колосовых культур и кукурузы, отрицательно влияют на формирование колоса (деформация, затруднение высвобождения из </a:t>
            </a:r>
            <a:r>
              <a:rPr lang="ru-RU" i="1" dirty="0" err="1">
                <a:solidFill>
                  <a:srgbClr val="C00000"/>
                </a:solidFill>
              </a:rPr>
              <a:t>флагового</a:t>
            </a:r>
            <a:r>
              <a:rPr lang="ru-RU" i="1" dirty="0">
                <a:solidFill>
                  <a:srgbClr val="C00000"/>
                </a:solidFill>
              </a:rPr>
              <a:t> листа, снижение продуктивности, изменение наследственности). 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ru-RU" dirty="0"/>
              <a:t>Именно поэтому их разрешено применять на колосовых только в фазу кущения, когда растение характеризуется большой компенсационной способностью на­ращивать фотосинтетический аппарат. На кукурузе - это фаза 2-5 листьев, ко­гда ростовые процессы в растениях замедленны.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632848" cy="61412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 отрицательным последствиям приводит нарушение кратности и дли­тельности применения пестицидов. </a:t>
            </a:r>
            <a:r>
              <a:rPr lang="ru-RU" sz="2200" i="1" dirty="0"/>
              <a:t>Так, длительное применение препаратов группы меди приводит к накоплению меди в основном вдоль центральных жи­лок листьев. </a:t>
            </a:r>
            <a:r>
              <a:rPr lang="ru-RU" dirty="0"/>
              <a:t>Это ведет к преждевременному старению листьев, а при содержа­нии меди 61 мг/кг сухого вещества - к преждевременному </a:t>
            </a:r>
            <a:r>
              <a:rPr lang="ru-RU" dirty="0" smtClean="0"/>
              <a:t>листопад</a:t>
            </a:r>
            <a:r>
              <a:rPr lang="en-US" dirty="0" smtClean="0"/>
              <a:t>e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Применение </a:t>
            </a:r>
            <a:r>
              <a:rPr lang="ru-RU" dirty="0">
                <a:solidFill>
                  <a:srgbClr val="C00000"/>
                </a:solidFill>
              </a:rPr>
              <a:t>в течение 2-3 лет </a:t>
            </a:r>
            <a:r>
              <a:rPr lang="ru-RU" dirty="0" err="1">
                <a:solidFill>
                  <a:srgbClr val="C00000"/>
                </a:solidFill>
              </a:rPr>
              <a:t>цинеба</a:t>
            </a:r>
            <a:r>
              <a:rPr lang="ru-RU" dirty="0">
                <a:solidFill>
                  <a:srgbClr val="C00000"/>
                </a:solidFill>
              </a:rPr>
              <a:t> на виноградниках вызывает на­рушение роста и развития виноградной лозы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Нарушение кратности применения и длительности сохранения пестици­дов на обрабатываемой поверхности может привести к снижению продуктивно­сти растений в результате усиления вредоносности вредных организмов. Это связано с возникновением резистентных популяций, а также с появлением но­вых, ранее не имевших хозяйственного значения, видов.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19" y="1609378"/>
            <a:ext cx="2187687" cy="14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76349"/>
            <a:ext cx="2568699" cy="250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2.Стимулирующее </a:t>
            </a:r>
            <a:r>
              <a:rPr lang="ru-RU" sz="2800" b="1" dirty="0">
                <a:solidFill>
                  <a:srgbClr val="C00000"/>
                </a:solidFill>
              </a:rPr>
              <a:t>действие пестицидов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6275040" cy="5781256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/>
              <a:t>Пестициды или их метаболиты могут оказывать стимулирующее действие на защищаемое растение.</a:t>
            </a:r>
          </a:p>
          <a:p>
            <a:pPr marL="0" indent="361950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361950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Стимулирующее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действие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происходит в условиях, обеспечивающих активный обмен веществ (оптимальная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температура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влажность, интенсивность освещения, нормальная обеспеченность элементами питания).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36195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Стимуляция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роста и развития растений под влиянием пестицидов называется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химической стимуляцией.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Она приводит к интенсивному росту и развитию растений, что повышает урожайность сельскохозяйственных культур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5974479"/>
              </p:ext>
            </p:extLst>
          </p:nvPr>
        </p:nvGraphicFramePr>
        <p:xfrm>
          <a:off x="6764626" y="1484784"/>
          <a:ext cx="1375726" cy="194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5" imgW="2902659" imgH="4099079" progId="CorelDRAW.Graphic.12">
                  <p:embed/>
                </p:oleObj>
              </mc:Choice>
              <mc:Fallback>
                <p:oleObj name="CorelDRAW" r:id="rId5" imgW="2902659" imgH="4099079" progId="CorelDRAW.Graphic.1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626" y="1484784"/>
                        <a:ext cx="1375726" cy="1943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0102681"/>
              </p:ext>
            </p:extLst>
          </p:nvPr>
        </p:nvGraphicFramePr>
        <p:xfrm>
          <a:off x="6732240" y="5018707"/>
          <a:ext cx="1119726" cy="172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DRAW" r:id="rId7" imgW="2902659" imgH="4099079" progId="CorelDRAW.Graphic.12">
                  <p:embed/>
                </p:oleObj>
              </mc:Choice>
              <mc:Fallback>
                <p:oleObj name="CorelDRAW" r:id="rId7" imgW="2902659" imgH="4099079" progId="CorelDRAW.Graphic.12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018707"/>
                        <a:ext cx="1119726" cy="1722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20358" y="1276349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aseline="30000" dirty="0" err="1" smtClean="0">
                <a:solidFill>
                  <a:srgbClr val="A379BB">
                    <a:lumMod val="50000"/>
                  </a:srgbClr>
                </a:solidFill>
              </a:rPr>
              <a:t>о</a:t>
            </a:r>
            <a:r>
              <a:rPr lang="ru-RU" sz="2400" dirty="0" err="1" smtClean="0">
                <a:solidFill>
                  <a:srgbClr val="A379BB">
                    <a:lumMod val="50000"/>
                  </a:srgbClr>
                </a:solidFill>
              </a:rPr>
              <a:t>С</a:t>
            </a:r>
            <a:endParaRPr lang="ru-RU" dirty="0"/>
          </a:p>
        </p:txBody>
      </p:sp>
      <p:pic>
        <p:nvPicPr>
          <p:cNvPr id="1028" name="Picture 4" descr="C:\Documents and Settings\UserXP\Мои документы\Мои рисунки\1389437197_453312327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0829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804297" y="4040038"/>
            <a:ext cx="1008063" cy="973138"/>
            <a:chOff x="1645529" y="2456307"/>
            <a:chExt cx="1008112" cy="972693"/>
          </a:xfrm>
        </p:grpSpPr>
        <p:sp>
          <p:nvSpPr>
            <p:cNvPr id="10" name="Flowchart: Merge 3"/>
            <p:cNvSpPr/>
            <p:nvPr/>
          </p:nvSpPr>
          <p:spPr bwMode="auto">
            <a:xfrm rot="10800000">
              <a:off x="1645529" y="2637199"/>
              <a:ext cx="1008112" cy="791801"/>
            </a:xfrm>
            <a:prstGeom prst="flowChartMerge">
              <a:avLst/>
            </a:prstGeom>
            <a:gradFill flip="none" rotWithShape="1">
              <a:gsLst>
                <a:gs pos="0">
                  <a:schemeClr val="bg1"/>
                </a:gs>
                <a:gs pos="63000">
                  <a:srgbClr val="85C2FF"/>
                </a:gs>
                <a:gs pos="99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Aft>
                  <a:spcPts val="600"/>
                </a:spcAft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Can 6"/>
            <p:cNvSpPr>
              <a:spLocks noChangeArrowheads="1"/>
            </p:cNvSpPr>
            <p:nvPr/>
          </p:nvSpPr>
          <p:spPr bwMode="auto">
            <a:xfrm>
              <a:off x="2095578" y="2456307"/>
              <a:ext cx="108012" cy="172036"/>
            </a:xfrm>
            <a:prstGeom prst="can">
              <a:avLst>
                <a:gd name="adj" fmla="val 24997"/>
              </a:avLst>
            </a:prstGeom>
            <a:solidFill>
              <a:schemeClr val="bg2"/>
            </a:solidFill>
            <a:ln w="635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en-GB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341035" y="3876565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Garamond" pitchFamily="18" charset="0"/>
              </a:rPr>
              <a:t>пестицид</a:t>
            </a:r>
            <a:endParaRPr lang="ru-RU" sz="2000" i="1" dirty="0">
              <a:latin typeface="Garamond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100392" y="5301208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26721" r="7845" b="7085"/>
          <a:stretch/>
        </p:blipFill>
        <p:spPr bwMode="auto">
          <a:xfrm>
            <a:off x="5705872" y="1052736"/>
            <a:ext cx="2883024" cy="1901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Стимулирующее, или положительное, действие пестицидов на растение связано: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4690864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непосредственным воздействием на физиолого-биохи­мические процессы в защищаемом </a:t>
            </a:r>
            <a:r>
              <a:rPr lang="ru-RU" dirty="0" smtClean="0"/>
              <a:t>растении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 </a:t>
            </a:r>
            <a:r>
              <a:rPr lang="ru-RU" dirty="0"/>
              <a:t>уничтожением вредных организмов, препятствующих нормальному развитию растений.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t="6046" r="11780" b="18140"/>
          <a:stretch/>
        </p:blipFill>
        <p:spPr bwMode="auto">
          <a:xfrm>
            <a:off x="5686028" y="3933056"/>
            <a:ext cx="3064077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097" y="1885"/>
            <a:ext cx="6017071" cy="655272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Имеются примеры положительного воздействия пестицидов на физио­лого-биохимические процессы в растениях. Так, </a:t>
            </a:r>
            <a:r>
              <a:rPr lang="ru-RU" b="1" i="1" dirty="0" err="1">
                <a:solidFill>
                  <a:srgbClr val="C00000"/>
                </a:solidFill>
              </a:rPr>
              <a:t>тилт</a:t>
            </a:r>
            <a:r>
              <a:rPr lang="ru-RU" dirty="0">
                <a:solidFill>
                  <a:srgbClr val="C00000"/>
                </a:solidFill>
              </a:rPr>
              <a:t> из группы </a:t>
            </a:r>
            <a:r>
              <a:rPr lang="ru-RU" dirty="0" err="1">
                <a:solidFill>
                  <a:srgbClr val="C00000"/>
                </a:solidFill>
              </a:rPr>
              <a:t>триазола</a:t>
            </a:r>
            <a:r>
              <a:rPr lang="ru-RU" dirty="0">
                <a:solidFill>
                  <a:srgbClr val="C00000"/>
                </a:solidFill>
              </a:rPr>
              <a:t> и но­вая группа фунгицидов </a:t>
            </a:r>
            <a:r>
              <a:rPr lang="ru-RU" dirty="0" err="1">
                <a:solidFill>
                  <a:srgbClr val="C00000"/>
                </a:solidFill>
              </a:rPr>
              <a:t>стробилурина</a:t>
            </a:r>
            <a:r>
              <a:rPr lang="ru-RU" dirty="0">
                <a:solidFill>
                  <a:srgbClr val="C00000"/>
                </a:solidFill>
              </a:rPr>
              <a:t> увеличивают интенсивность фотосинтеза в защищаемых растениях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результате метаболизма </a:t>
            </a:r>
            <a:r>
              <a:rPr lang="ru-RU" b="1" i="1" dirty="0" err="1"/>
              <a:t>цинеба</a:t>
            </a:r>
            <a:r>
              <a:rPr lang="ru-RU" dirty="0"/>
              <a:t> в растениях образуется соль цинка, которая, как микроэлемент, усиливает многие физиолого-биохимические про­цессы.</a:t>
            </a:r>
          </a:p>
          <a:p>
            <a:r>
              <a:rPr lang="ru-RU" dirty="0"/>
              <a:t>Доказано положительное влияние на рост корней озимых колосовых культур многих фунгицидов, применяющихся для обработки семян: </a:t>
            </a:r>
            <a:r>
              <a:rPr lang="ru-RU" b="1" i="1" dirty="0" err="1"/>
              <a:t>фундазол</a:t>
            </a:r>
            <a:r>
              <a:rPr lang="ru-RU" b="1" i="1" dirty="0"/>
              <a:t>, </a:t>
            </a:r>
            <a:r>
              <a:rPr lang="ru-RU" b="1" i="1" dirty="0" err="1"/>
              <a:t>раксил</a:t>
            </a:r>
            <a:r>
              <a:rPr lang="ru-RU" b="1" i="1" dirty="0"/>
              <a:t>, </a:t>
            </a:r>
            <a:r>
              <a:rPr lang="ru-RU" b="1" i="1" dirty="0" err="1"/>
              <a:t>премис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80">
            <a:off x="5982383" y="115594"/>
            <a:ext cx="2856359" cy="1745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онтроль-инф-раст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0840" y="4365104"/>
            <a:ext cx="1547664" cy="2063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ДЭ-08-раст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4158" y="4750576"/>
            <a:ext cx="1547100" cy="206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53" y="1908730"/>
            <a:ext cx="1687099" cy="2543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3. Показатели </a:t>
            </a:r>
            <a:r>
              <a:rPr lang="ru-RU" sz="2000" b="1" dirty="0">
                <a:solidFill>
                  <a:srgbClr val="C00000"/>
                </a:solidFill>
              </a:rPr>
              <a:t>сравнительной токсичности пестицидов для вредных организмов и защищаемых растений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4873752"/>
          </a:xfrm>
        </p:spPr>
        <p:txBody>
          <a:bodyPr/>
          <a:lstStyle/>
          <a:p>
            <a:r>
              <a:rPr lang="ru-RU" dirty="0"/>
              <a:t>Проникая в растение и передвигаясь по сосудистой системе, некоторые яды могут концентрироваться в тех или иных органах и тканях растений. Усвоение ядовитых веществ происходит как через надземные органы, так и через корневую систему из почвы.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2769170"/>
              </p:ext>
            </p:extLst>
          </p:nvPr>
        </p:nvGraphicFramePr>
        <p:xfrm>
          <a:off x="6124575" y="1302742"/>
          <a:ext cx="2187575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3" imgW="2902659" imgH="4099079" progId="CorelDRAW.Graphic.12">
                  <p:embed/>
                </p:oleObj>
              </mc:Choice>
              <mc:Fallback>
                <p:oleObj name="CorelDRAW" r:id="rId3" imgW="2902659" imgH="4099079" progId="CorelDRAW.Graphic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1302742"/>
                        <a:ext cx="2187575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7272338" y="3531592"/>
            <a:ext cx="107950" cy="2159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164388" y="3315692"/>
            <a:ext cx="107950" cy="2159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7418388" y="3083917"/>
            <a:ext cx="142875" cy="23177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667625" y="4107855"/>
            <a:ext cx="73025" cy="285750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704138" y="3747492"/>
            <a:ext cx="0" cy="285750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7513638" y="2971205"/>
            <a:ext cx="106362" cy="258762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956550" y="3890367"/>
            <a:ext cx="719138" cy="677863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37"/>
          <p:cNvGrpSpPr>
            <a:grpSpLocks/>
          </p:cNvGrpSpPr>
          <p:nvPr/>
        </p:nvGrpSpPr>
        <p:grpSpPr bwMode="auto">
          <a:xfrm>
            <a:off x="7113588" y="4276130"/>
            <a:ext cx="654050" cy="881062"/>
            <a:chOff x="7167759" y="3484757"/>
            <a:chExt cx="654097" cy="880347"/>
          </a:xfrm>
        </p:grpSpPr>
        <p:sp>
          <p:nvSpPr>
            <p:cNvPr id="13" name="Полилиния 12"/>
            <p:cNvSpPr/>
            <p:nvPr/>
          </p:nvSpPr>
          <p:spPr>
            <a:xfrm>
              <a:off x="7185222" y="3524412"/>
              <a:ext cx="215916" cy="256966"/>
            </a:xfrm>
            <a:custGeom>
              <a:avLst/>
              <a:gdLst>
                <a:gd name="connsiteX0" fmla="*/ 276284 w 276284"/>
                <a:gd name="connsiteY0" fmla="*/ 0 h 257182"/>
                <a:gd name="connsiteX1" fmla="*/ 59 w 276284"/>
                <a:gd name="connsiteY1" fmla="*/ 257175 h 257182"/>
                <a:gd name="connsiteX2" fmla="*/ 276284 w 276284"/>
                <a:gd name="connsiteY2" fmla="*/ 0 h 25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84" h="257182">
                  <a:moveTo>
                    <a:pt x="276284" y="0"/>
                  </a:moveTo>
                  <a:cubicBezTo>
                    <a:pt x="276284" y="0"/>
                    <a:pt x="-4703" y="255588"/>
                    <a:pt x="59" y="257175"/>
                  </a:cubicBezTo>
                  <a:cubicBezTo>
                    <a:pt x="4821" y="258762"/>
                    <a:pt x="276284" y="0"/>
                    <a:pt x="27628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640868" y="3505377"/>
              <a:ext cx="180988" cy="379105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532910" y="3503792"/>
              <a:ext cx="207977" cy="775657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flipH="1">
              <a:off x="7167759" y="3484757"/>
              <a:ext cx="209565" cy="794692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flipH="1">
              <a:off x="7286830" y="3578343"/>
              <a:ext cx="160350" cy="715382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flipH="1">
              <a:off x="7401138" y="3551378"/>
              <a:ext cx="73030" cy="813726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28147" y="3556136"/>
              <a:ext cx="46041" cy="737589"/>
            </a:xfrm>
            <a:custGeom>
              <a:avLst/>
              <a:gdLst>
                <a:gd name="connsiteX0" fmla="*/ 854 w 231286"/>
                <a:gd name="connsiteY0" fmla="*/ 354 h 379250"/>
                <a:gd name="connsiteX1" fmla="*/ 134204 w 231286"/>
                <a:gd name="connsiteY1" fmla="*/ 86079 h 379250"/>
                <a:gd name="connsiteX2" fmla="*/ 219929 w 231286"/>
                <a:gd name="connsiteY2" fmla="*/ 162279 h 379250"/>
                <a:gd name="connsiteX3" fmla="*/ 229454 w 231286"/>
                <a:gd name="connsiteY3" fmla="*/ 295629 h 379250"/>
                <a:gd name="connsiteX4" fmla="*/ 229454 w 231286"/>
                <a:gd name="connsiteY4" fmla="*/ 362304 h 379250"/>
                <a:gd name="connsiteX5" fmla="*/ 210404 w 231286"/>
                <a:gd name="connsiteY5" fmla="*/ 371829 h 379250"/>
                <a:gd name="connsiteX6" fmla="*/ 229454 w 231286"/>
                <a:gd name="connsiteY6" fmla="*/ 371829 h 379250"/>
                <a:gd name="connsiteX7" fmla="*/ 181829 w 231286"/>
                <a:gd name="connsiteY7" fmla="*/ 276579 h 379250"/>
                <a:gd name="connsiteX8" fmla="*/ 181829 w 231286"/>
                <a:gd name="connsiteY8" fmla="*/ 133704 h 379250"/>
                <a:gd name="connsiteX9" fmla="*/ 115154 w 231286"/>
                <a:gd name="connsiteY9" fmla="*/ 124179 h 379250"/>
                <a:gd name="connsiteX10" fmla="*/ 77054 w 231286"/>
                <a:gd name="connsiteY10" fmla="*/ 57504 h 379250"/>
                <a:gd name="connsiteX11" fmla="*/ 854 w 231286"/>
                <a:gd name="connsiteY11" fmla="*/ 354 h 37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286" h="379250">
                  <a:moveTo>
                    <a:pt x="854" y="354"/>
                  </a:moveTo>
                  <a:cubicBezTo>
                    <a:pt x="10379" y="5117"/>
                    <a:pt x="97691" y="59091"/>
                    <a:pt x="134204" y="86079"/>
                  </a:cubicBezTo>
                  <a:cubicBezTo>
                    <a:pt x="170717" y="113067"/>
                    <a:pt x="204054" y="127354"/>
                    <a:pt x="219929" y="162279"/>
                  </a:cubicBezTo>
                  <a:cubicBezTo>
                    <a:pt x="235804" y="197204"/>
                    <a:pt x="227867" y="262292"/>
                    <a:pt x="229454" y="295629"/>
                  </a:cubicBezTo>
                  <a:cubicBezTo>
                    <a:pt x="231041" y="328966"/>
                    <a:pt x="232629" y="349604"/>
                    <a:pt x="229454" y="362304"/>
                  </a:cubicBezTo>
                  <a:cubicBezTo>
                    <a:pt x="226279" y="375004"/>
                    <a:pt x="210404" y="370242"/>
                    <a:pt x="210404" y="371829"/>
                  </a:cubicBezTo>
                  <a:cubicBezTo>
                    <a:pt x="210404" y="373416"/>
                    <a:pt x="234216" y="387704"/>
                    <a:pt x="229454" y="371829"/>
                  </a:cubicBezTo>
                  <a:cubicBezTo>
                    <a:pt x="224692" y="355954"/>
                    <a:pt x="189766" y="316266"/>
                    <a:pt x="181829" y="276579"/>
                  </a:cubicBezTo>
                  <a:cubicBezTo>
                    <a:pt x="173892" y="236892"/>
                    <a:pt x="192941" y="159104"/>
                    <a:pt x="181829" y="133704"/>
                  </a:cubicBezTo>
                  <a:cubicBezTo>
                    <a:pt x="170717" y="108304"/>
                    <a:pt x="132617" y="136879"/>
                    <a:pt x="115154" y="124179"/>
                  </a:cubicBezTo>
                  <a:cubicBezTo>
                    <a:pt x="97692" y="111479"/>
                    <a:pt x="89754" y="74967"/>
                    <a:pt x="77054" y="57504"/>
                  </a:cubicBezTo>
                  <a:cubicBezTo>
                    <a:pt x="64354" y="40042"/>
                    <a:pt x="-8671" y="-4409"/>
                    <a:pt x="854" y="354"/>
                  </a:cubicBezTo>
                  <a:close/>
                </a:path>
              </a:pathLst>
            </a:custGeom>
            <a:solidFill>
              <a:srgbClr val="030709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6804025" y="4315817"/>
            <a:ext cx="309563" cy="0"/>
          </a:xfrm>
          <a:prstGeom prst="line">
            <a:avLst/>
          </a:prstGeom>
          <a:ln w="31750"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767638" y="4322167"/>
            <a:ext cx="309562" cy="0"/>
          </a:xfrm>
          <a:prstGeom prst="line">
            <a:avLst/>
          </a:prstGeom>
          <a:ln w="31750"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588125" y="4323755"/>
            <a:ext cx="215900" cy="198437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696075" y="4336455"/>
            <a:ext cx="215900" cy="198437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851650" y="4344392"/>
            <a:ext cx="215900" cy="19843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964363" y="4347567"/>
            <a:ext cx="215900" cy="19843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739063" y="4338042"/>
            <a:ext cx="217487" cy="19843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880350" y="4347567"/>
            <a:ext cx="215900" cy="198438"/>
          </a:xfrm>
          <a:prstGeom prst="line">
            <a:avLst/>
          </a:prstGeom>
          <a:ln>
            <a:solidFill>
              <a:srgbClr val="030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96037" y="1412776"/>
            <a:ext cx="792088" cy="57606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0801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Накопление ядохимикатов в тканях растений называется </a:t>
            </a:r>
            <a:r>
              <a:rPr lang="ru-RU" sz="2000" b="1" i="1" u="sng" dirty="0">
                <a:solidFill>
                  <a:srgbClr val="C00000"/>
                </a:solidFill>
              </a:rPr>
              <a:t>кумуляцией.</a:t>
            </a:r>
            <a:r>
              <a:rPr lang="ru-RU" sz="2000" dirty="0">
                <a:solidFill>
                  <a:srgbClr val="C00000"/>
                </a:solidFill>
              </a:rPr>
              <a:t>  Наиболее сильно кумуляция выражена у хлорорганических соединений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12776"/>
                <a:ext cx="8424936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Сравнительную токсичность пестицидов для вредных организмов и защищаемых растений оценивают по </a:t>
                </a:r>
                <a:r>
                  <a:rPr lang="ru-RU" b="1" i="1" dirty="0">
                    <a:solidFill>
                      <a:schemeClr val="accent6">
                        <a:lumMod val="50000"/>
                      </a:schemeClr>
                    </a:solidFill>
                  </a:rPr>
                  <a:t>хемотерапевтическому коэффициенту (ХК) и индексу селективности (ИС).</a:t>
                </a:r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sz="1600" i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000" i="1" smtClean="0">
                        <a:solidFill>
                          <a:srgbClr val="C00000"/>
                        </a:solidFill>
                        <a:latin typeface="Cambria Math"/>
                      </a:rPr>
                      <m:t>ХК=</m:t>
                    </m:r>
                    <m:f>
                      <m:fPr>
                        <m:ctrlPr>
                          <a:rPr lang="ru-RU" sz="3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Д1</m:t>
                        </m:r>
                      </m:num>
                      <m:den>
                        <m:r>
                          <a:rPr lang="ru-RU" sz="3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Д2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rgbClr val="C0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Где </a:t>
                </a:r>
                <a:r>
                  <a:rPr lang="ru-RU" dirty="0"/>
                  <a:t>Д</a:t>
                </a:r>
                <a:r>
                  <a:rPr lang="ru-RU" baseline="-25000" dirty="0"/>
                  <a:t>1 </a:t>
                </a:r>
                <a:r>
                  <a:rPr lang="ru-RU" dirty="0"/>
                  <a:t> - минимальная доза, вызывающая гибель вредных организмов;</a:t>
                </a:r>
              </a:p>
              <a:p>
                <a:pPr marL="0" indent="0">
                  <a:buNone/>
                </a:pPr>
                <a:r>
                  <a:rPr lang="ru-RU" dirty="0"/>
                  <a:t>Д</a:t>
                </a:r>
                <a:r>
                  <a:rPr lang="ru-RU" baseline="-25000" dirty="0"/>
                  <a:t>2 </a:t>
                </a:r>
                <a:r>
                  <a:rPr lang="ru-RU" dirty="0"/>
                  <a:t> - максимальная доза, переносимая защищаемым растением.</a:t>
                </a:r>
              </a:p>
              <a:p>
                <a:pPr marL="0" indent="0">
                  <a:buNone/>
                </a:pPr>
                <a:r>
                  <a:rPr lang="ru-RU" sz="1400" dirty="0"/>
                  <a:t> </a:t>
                </a:r>
                <a:endParaRPr lang="ru-RU" sz="1400" i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12776"/>
                <a:ext cx="8424936" cy="5400600"/>
              </a:xfrm>
              <a:blipFill rotWithShape="1">
                <a:blip r:embed="rId2"/>
                <a:stretch>
                  <a:fillRect l="-1085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764704"/>
                <a:ext cx="8352928" cy="5709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C00000"/>
                        </a:solidFill>
                        <a:latin typeface="Cambria Math"/>
                      </a:rPr>
                      <m:t>ИС=</m:t>
                    </m:r>
                    <m:f>
                      <m:fPr>
                        <m:ctrlP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ЭД20 культурного растения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ЭД80 сорного растения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rgbClr val="C0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Где ЭД20, ЭД80 – эффективная доза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628650" algn="just">
                  <a:buNone/>
                </a:pPr>
                <a:r>
                  <a:rPr lang="ru-RU" i="1" dirty="0"/>
                  <a:t>Если индекс селективности равен единице, применение гербицида необоснованно, т.к. масса гербицида, способная вызвать 80%-</a:t>
                </a:r>
                <a:r>
                  <a:rPr lang="ru-RU" i="1" dirty="0" err="1"/>
                  <a:t>ное</a:t>
                </a:r>
                <a:r>
                  <a:rPr lang="ru-RU" i="1" dirty="0"/>
                  <a:t> угнетение сорняков, вызовет 20%-</a:t>
                </a:r>
                <a:r>
                  <a:rPr lang="ru-RU" i="1" dirty="0" err="1"/>
                  <a:t>ное</a:t>
                </a:r>
                <a:r>
                  <a:rPr lang="ru-RU" i="1" dirty="0"/>
                  <a:t> угнетение культуры. Если сорняки не уничтожить, то снижение урожайности культуры также в среднем составит 20%. Следовательно, чем выше индекс селективности, тем безопаснее гербицид для культуры</a:t>
                </a:r>
                <a:r>
                  <a:rPr lang="ru-RU" i="1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764704"/>
                <a:ext cx="8352928" cy="5709248"/>
              </a:xfrm>
              <a:blipFill rotWithShape="1">
                <a:blip r:embed="rId2"/>
                <a:stretch>
                  <a:fillRect l="-1095" r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285312"/>
          </a:xfrm>
        </p:spPr>
        <p:txBody>
          <a:bodyPr/>
          <a:lstStyle/>
          <a:p>
            <a:r>
              <a:rPr lang="ru-RU" dirty="0"/>
              <a:t>Пестициды, применяемые в сельском хозяйстве, предназначены для создания в </a:t>
            </a:r>
            <a:r>
              <a:rPr lang="ru-RU" dirty="0" err="1"/>
              <a:t>агроценозах</a:t>
            </a:r>
            <a:r>
              <a:rPr lang="ru-RU" dirty="0"/>
              <a:t> условий, способствующих получению более высоких урожаев и улучшению их качества за счет уничтожения вредных организмов. Следовательно, говоря о действии пестицидов на защищаемое растение, необходимо, прежде всего отметить их положительное влияние на величину и качество урожая именно за счет исключения конкуренции со стороны сорных растений и уменьшения повреждений вредителями и болезнями.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85010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4. Предупреждение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фитотоксичности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пестицидов для защищаемых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культур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024712"/>
            <a:ext cx="8784975" cy="290834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Font typeface="Wingdings"/>
              <a:buNone/>
            </a:pPr>
            <a:r>
              <a:rPr lang="ru-RU" sz="2500" dirty="0" smtClean="0"/>
              <a:t>Главное условие предупреждения </a:t>
            </a:r>
            <a:r>
              <a:rPr lang="ru-RU" sz="2500" dirty="0" err="1" smtClean="0"/>
              <a:t>фитотоксичности</a:t>
            </a:r>
            <a:r>
              <a:rPr lang="ru-RU" sz="2500" dirty="0" smtClean="0"/>
              <a:t> пестицидов для сельскохозяйственных культур – </a:t>
            </a:r>
            <a:r>
              <a:rPr lang="ru-RU" sz="2500" b="1" u="sng" dirty="0" smtClean="0"/>
              <a:t>строгое соблюдение сроков применения, норм расхода и других регламентов. </a:t>
            </a:r>
            <a:r>
              <a:rPr lang="ru-RU" sz="2500" dirty="0" smtClean="0"/>
              <a:t>Однако и в этом случае в особых погодных условиях (повышенная влажность, температура воздуха, несбалансированное </a:t>
            </a:r>
            <a:r>
              <a:rPr lang="ru-RU" sz="2500" dirty="0" err="1" smtClean="0"/>
              <a:t>питение</a:t>
            </a:r>
            <a:r>
              <a:rPr lang="ru-RU" sz="2500" dirty="0" smtClean="0"/>
              <a:t> растений) </a:t>
            </a:r>
            <a:r>
              <a:rPr lang="ru-RU" sz="2500" dirty="0" err="1" smtClean="0"/>
              <a:t>фитотоксичность</a:t>
            </a:r>
            <a:r>
              <a:rPr lang="ru-RU" sz="2500" dirty="0" smtClean="0"/>
              <a:t> пестицида может проявиться. </a:t>
            </a:r>
            <a:endParaRPr lang="ru-RU" sz="25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4811" y="4221088"/>
            <a:ext cx="8280920" cy="24482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Font typeface="Wingdings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Поэтому перед обработкой следует проводить пробное опрыскивание и в течение 2-3 дней наблюдать, не появились ли ожоги листьев, </a:t>
            </a:r>
            <a:r>
              <a:rPr lang="ru-RU" sz="2800" dirty="0" err="1" smtClean="0">
                <a:solidFill>
                  <a:srgbClr val="C00000"/>
                </a:solidFill>
              </a:rPr>
              <a:t>формативные</a:t>
            </a:r>
            <a:r>
              <a:rPr lang="ru-RU" sz="2800" dirty="0" smtClean="0">
                <a:solidFill>
                  <a:srgbClr val="C00000"/>
                </a:solidFill>
              </a:rPr>
              <a:t> изменения или другие признаки </a:t>
            </a:r>
            <a:r>
              <a:rPr lang="ru-RU" sz="2800" dirty="0" err="1" smtClean="0">
                <a:solidFill>
                  <a:srgbClr val="C00000"/>
                </a:solidFill>
              </a:rPr>
              <a:t>фитотоксичности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611" y="4077072"/>
            <a:ext cx="6166581" cy="2592288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500" dirty="0" smtClean="0"/>
              <a:t>Наиболее </a:t>
            </a:r>
            <a:r>
              <a:rPr lang="ru-RU" sz="2500" dirty="0"/>
              <a:t>чувствительны к воздействию химикатов молодые органы растений, цветки, поэтому в период цветения следует по возможности исключить обработки, особенно эмульсиями.</a:t>
            </a:r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7888" r="7613" b="4225"/>
          <a:stretch/>
        </p:blipFill>
        <p:spPr bwMode="auto">
          <a:xfrm>
            <a:off x="5336562" y="201099"/>
            <a:ext cx="3411902" cy="257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1529"/>
          <a:stretch/>
        </p:blipFill>
        <p:spPr bwMode="auto">
          <a:xfrm>
            <a:off x="6563939" y="4775590"/>
            <a:ext cx="2157324" cy="208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01154" y="2990750"/>
            <a:ext cx="1903294" cy="1765226"/>
            <a:chOff x="2821927" y="2456307"/>
            <a:chExt cx="1008112" cy="972693"/>
          </a:xfrm>
        </p:grpSpPr>
        <p:sp>
          <p:nvSpPr>
            <p:cNvPr id="9" name="Flowchart: Merge 3"/>
            <p:cNvSpPr/>
            <p:nvPr/>
          </p:nvSpPr>
          <p:spPr bwMode="auto">
            <a:xfrm rot="10800000">
              <a:off x="2821927" y="2637199"/>
              <a:ext cx="1008112" cy="791801"/>
            </a:xfrm>
            <a:prstGeom prst="flowChartMerge">
              <a:avLst/>
            </a:prstGeom>
            <a:gradFill flip="none" rotWithShape="1">
              <a:gsLst>
                <a:gs pos="0">
                  <a:schemeClr val="bg1"/>
                </a:gs>
                <a:gs pos="63000">
                  <a:srgbClr val="85C2FF"/>
                </a:gs>
                <a:gs pos="99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Aft>
                  <a:spcPts val="600"/>
                </a:spcAft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Can 6"/>
            <p:cNvSpPr>
              <a:spLocks noChangeArrowheads="1"/>
            </p:cNvSpPr>
            <p:nvPr/>
          </p:nvSpPr>
          <p:spPr bwMode="auto">
            <a:xfrm>
              <a:off x="3253957" y="2456307"/>
              <a:ext cx="108012" cy="172036"/>
            </a:xfrm>
            <a:prstGeom prst="can">
              <a:avLst>
                <a:gd name="adj" fmla="val 24997"/>
              </a:avLst>
            </a:prstGeom>
            <a:solidFill>
              <a:schemeClr val="bg2"/>
            </a:solidFill>
            <a:ln w="635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en-GB"/>
            </a:p>
          </p:txBody>
        </p:sp>
      </p:grpSp>
      <p:sp>
        <p:nvSpPr>
          <p:cNvPr id="4" name="Умножение 3"/>
          <p:cNvSpPr/>
          <p:nvPr/>
        </p:nvSpPr>
        <p:spPr>
          <a:xfrm>
            <a:off x="6824709" y="3315767"/>
            <a:ext cx="1656183" cy="1597034"/>
          </a:xfrm>
          <a:prstGeom prst="mathMultiply">
            <a:avLst>
              <a:gd name="adj1" fmla="val 4010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13892" y="260982"/>
            <a:ext cx="720080" cy="1015663"/>
          </a:xfrm>
          <a:prstGeom prst="rect">
            <a:avLst/>
          </a:prstGeom>
          <a:solidFill>
            <a:schemeClr val="tx2">
              <a:alpha val="4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1521" y="188640"/>
            <a:ext cx="5085042" cy="374441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Font typeface="Wingdings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Поэтому перед обработкой следует проводить пробное опрыскивание и в течение 2-3 дней наблюдать, не появились ли ожоги листьев, </a:t>
            </a:r>
            <a:r>
              <a:rPr lang="ru-RU" sz="2800" dirty="0" err="1" smtClean="0">
                <a:solidFill>
                  <a:srgbClr val="C00000"/>
                </a:solidFill>
              </a:rPr>
              <a:t>формативные</a:t>
            </a:r>
            <a:r>
              <a:rPr lang="ru-RU" sz="2800" dirty="0" smtClean="0">
                <a:solidFill>
                  <a:srgbClr val="C00000"/>
                </a:solidFill>
              </a:rPr>
              <a:t> изменения или другие признаки </a:t>
            </a:r>
            <a:r>
              <a:rPr lang="ru-RU" sz="2800" dirty="0" err="1" smtClean="0">
                <a:solidFill>
                  <a:srgbClr val="C00000"/>
                </a:solidFill>
              </a:rPr>
              <a:t>фитотоксичности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5688632" cy="66247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500" b="1" dirty="0"/>
              <a:t>Стойкие пестициды могут оказывать токсическое действие не только в год обработки, но и через 1 или 2 года после нее. Это наблюдают после применения почвенных гербицидов. </a:t>
            </a:r>
            <a:endParaRPr lang="ru-RU" sz="2500" b="1" dirty="0" smtClean="0"/>
          </a:p>
          <a:p>
            <a:pPr>
              <a:spcBef>
                <a:spcPts val="0"/>
              </a:spcBef>
            </a:pPr>
            <a:r>
              <a:rPr lang="ru-RU" sz="2500" b="1" i="1" dirty="0" smtClean="0">
                <a:solidFill>
                  <a:srgbClr val="C00000"/>
                </a:solidFill>
              </a:rPr>
              <a:t>Так</a:t>
            </a:r>
            <a:r>
              <a:rPr lang="ru-RU" sz="2500" b="1" i="1" dirty="0">
                <a:solidFill>
                  <a:srgbClr val="C00000"/>
                </a:solidFill>
              </a:rPr>
              <a:t>, например, после применения гербицида </a:t>
            </a:r>
            <a:r>
              <a:rPr lang="ru-RU" sz="2500" b="1" i="1" dirty="0" smtClean="0">
                <a:solidFill>
                  <a:srgbClr val="C00000"/>
                </a:solidFill>
              </a:rPr>
              <a:t/>
            </a:r>
            <a:br>
              <a:rPr lang="ru-RU" sz="2500" b="1" i="1" dirty="0" smtClean="0">
                <a:solidFill>
                  <a:srgbClr val="C00000"/>
                </a:solidFill>
              </a:rPr>
            </a:br>
            <a:r>
              <a:rPr lang="ru-RU" sz="2500" b="1" i="1" dirty="0" err="1" smtClean="0">
                <a:solidFill>
                  <a:srgbClr val="C00000"/>
                </a:solidFill>
              </a:rPr>
              <a:t>Пивот</a:t>
            </a:r>
            <a:r>
              <a:rPr lang="ru-RU" sz="2500" b="1" i="1" dirty="0" smtClean="0">
                <a:solidFill>
                  <a:srgbClr val="C00000"/>
                </a:solidFill>
              </a:rPr>
              <a:t> </a:t>
            </a:r>
            <a:r>
              <a:rPr lang="ru-RU" sz="2500" b="1" i="1" dirty="0">
                <a:solidFill>
                  <a:srgbClr val="C00000"/>
                </a:solidFill>
              </a:rPr>
              <a:t>для прополки </a:t>
            </a:r>
            <a:r>
              <a:rPr lang="ru-RU" sz="2500" b="1" i="1" dirty="0" smtClean="0">
                <a:solidFill>
                  <a:srgbClr val="C00000"/>
                </a:solidFill>
              </a:rPr>
              <a:t/>
            </a:r>
            <a:br>
              <a:rPr lang="ru-RU" sz="2500" b="1" i="1" dirty="0" smtClean="0">
                <a:solidFill>
                  <a:srgbClr val="C00000"/>
                </a:solidFill>
              </a:rPr>
            </a:br>
            <a:r>
              <a:rPr lang="ru-RU" sz="2500" b="1" i="1" dirty="0" smtClean="0">
                <a:solidFill>
                  <a:srgbClr val="C00000"/>
                </a:solidFill>
              </a:rPr>
              <a:t>бобовых </a:t>
            </a:r>
            <a:r>
              <a:rPr lang="ru-RU" sz="2500" b="1" i="1" dirty="0">
                <a:solidFill>
                  <a:srgbClr val="C00000"/>
                </a:solidFill>
              </a:rPr>
              <a:t>культур </a:t>
            </a:r>
            <a:r>
              <a:rPr lang="ru-RU" sz="2500" b="1" i="1" dirty="0" smtClean="0">
                <a:solidFill>
                  <a:srgbClr val="C00000"/>
                </a:solidFill>
              </a:rPr>
              <a:t/>
            </a:r>
            <a:br>
              <a:rPr lang="ru-RU" sz="2500" b="1" i="1" dirty="0" smtClean="0">
                <a:solidFill>
                  <a:srgbClr val="C00000"/>
                </a:solidFill>
              </a:rPr>
            </a:br>
            <a:r>
              <a:rPr lang="ru-RU" sz="2500" b="1" i="1" dirty="0" smtClean="0">
                <a:solidFill>
                  <a:srgbClr val="C00000"/>
                </a:solidFill>
              </a:rPr>
              <a:t>токсическое </a:t>
            </a:r>
            <a:r>
              <a:rPr lang="ru-RU" sz="2500" b="1" i="1" dirty="0">
                <a:solidFill>
                  <a:srgbClr val="C00000"/>
                </a:solidFill>
              </a:rPr>
              <a:t>последействие на озимую пшеницу проявлялось в течение 4-х месяцев, на подсолнечник – 18; на сахарную свеклы -26 мес.</a:t>
            </a:r>
          </a:p>
          <a:p>
            <a:pPr>
              <a:spcBef>
                <a:spcPts val="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1070"/>
            <a:ext cx="3095625" cy="369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50728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dirty="0"/>
              <a:t>В сельскохозяйственной практике в качестве критерия безопасности последействия пестицидов, предотвращения их </a:t>
            </a:r>
            <a:r>
              <a:rPr lang="ru-RU" dirty="0" err="1"/>
              <a:t>фитотоксичности</a:t>
            </a:r>
            <a:r>
              <a:rPr lang="ru-RU" dirty="0"/>
              <a:t> для защищаемой культуры используют </a:t>
            </a:r>
            <a:r>
              <a:rPr lang="ru-RU" b="1" i="1" dirty="0">
                <a:solidFill>
                  <a:srgbClr val="C00000"/>
                </a:solidFill>
              </a:rPr>
              <a:t>временной показатель </a:t>
            </a:r>
            <a:r>
              <a:rPr lang="ru-RU" b="1" i="1" dirty="0" err="1">
                <a:solidFill>
                  <a:srgbClr val="C00000"/>
                </a:solidFill>
              </a:rPr>
              <a:t>фитотоксичности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/>
              <a:t>характеризующий время, в течение которого проявляется </a:t>
            </a:r>
            <a:r>
              <a:rPr lang="ru-RU" dirty="0" err="1"/>
              <a:t>фитотоксичность</a:t>
            </a:r>
            <a:r>
              <a:rPr lang="ru-RU" dirty="0"/>
              <a:t> остатков препарата для той или иной культуры в течение которого эти культуры не следует высевать на обработанном поле.</a:t>
            </a:r>
          </a:p>
          <a:p>
            <a:pPr marL="0" indent="361950">
              <a:buNone/>
            </a:pPr>
            <a:r>
              <a:rPr lang="ru-RU" dirty="0"/>
              <a:t>Экспериментальным путем определяют также </a:t>
            </a:r>
            <a:r>
              <a:rPr lang="ru-RU" b="1" i="1" dirty="0">
                <a:solidFill>
                  <a:srgbClr val="C00000"/>
                </a:solidFill>
              </a:rPr>
              <a:t>максимально безопасную дозу (МБД) </a:t>
            </a:r>
            <a:r>
              <a:rPr lang="ru-RU" dirty="0"/>
              <a:t>гербицида в почве, практически не приводящую к снижению урожая, и </a:t>
            </a:r>
            <a:r>
              <a:rPr lang="ru-RU" b="1" i="1" dirty="0">
                <a:solidFill>
                  <a:srgbClr val="C00000"/>
                </a:solidFill>
              </a:rPr>
              <a:t>предельно допустимую дозу (ПДД), </a:t>
            </a:r>
            <a:r>
              <a:rPr lang="ru-RU" dirty="0"/>
              <a:t>вызывающую не более чем 20%-</a:t>
            </a:r>
            <a:r>
              <a:rPr lang="ru-RU" dirty="0" err="1"/>
              <a:t>ное</a:t>
            </a:r>
            <a:r>
              <a:rPr lang="ru-RU" dirty="0"/>
              <a:t> снижение урожая.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496944" cy="6357320"/>
          </a:xfrm>
        </p:spPr>
        <p:txBody>
          <a:bodyPr>
            <a:normAutofit fontScale="92500"/>
          </a:bodyPr>
          <a:lstStyle/>
          <a:p>
            <a:pPr marL="0" indent="447675">
              <a:buNone/>
            </a:pPr>
            <a:r>
              <a:rPr lang="ru-RU" dirty="0"/>
              <a:t>Для наиболее опасных в последействии препаратов устанавливают </a:t>
            </a:r>
            <a:r>
              <a:rPr lang="ru-RU" b="1" i="1" dirty="0"/>
              <a:t>предельно допустимые концентрации их в почве по </a:t>
            </a:r>
            <a:r>
              <a:rPr lang="ru-RU" b="1" i="1" dirty="0" err="1"/>
              <a:t>фитотоксическому</a:t>
            </a:r>
            <a:r>
              <a:rPr lang="ru-RU" b="1" i="1" dirty="0"/>
              <a:t> показателю (</a:t>
            </a:r>
            <a:r>
              <a:rPr lang="ru-RU" b="1" i="1" dirty="0" err="1"/>
              <a:t>ПДКфтп</a:t>
            </a:r>
            <a:r>
              <a:rPr lang="ru-RU" b="1" i="1" dirty="0"/>
              <a:t>). </a:t>
            </a:r>
            <a:r>
              <a:rPr lang="ru-RU" dirty="0"/>
              <a:t>Причём этот показатель обозначает содержание препарата, </a:t>
            </a:r>
            <a:r>
              <a:rPr lang="ru-RU" dirty="0" err="1"/>
              <a:t>нефитотоксичное</a:t>
            </a:r>
            <a:r>
              <a:rPr lang="ru-RU" dirty="0"/>
              <a:t> для самых чувствительных культур.</a:t>
            </a:r>
          </a:p>
          <a:p>
            <a:pPr marL="0" indent="447675">
              <a:buNone/>
            </a:pPr>
            <a:r>
              <a:rPr lang="ru-RU" dirty="0"/>
              <a:t>Для того, чтобы предотвратить накопление пестицидов в урожае, для всех препаратов и обрабатываемых культур устанавливают </a:t>
            </a:r>
            <a:r>
              <a:rPr lang="ru-RU" b="1" i="1" dirty="0"/>
              <a:t>сроки ожидания (СО)</a:t>
            </a:r>
            <a:r>
              <a:rPr lang="ru-RU" dirty="0"/>
              <a:t> – это период от последней обработки до уборки урожая. </a:t>
            </a:r>
            <a:endParaRPr lang="ru-RU" dirty="0" smtClean="0"/>
          </a:p>
          <a:p>
            <a:pPr marL="0" indent="447675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Так</a:t>
            </a:r>
            <a:r>
              <a:rPr lang="ru-RU" i="1" dirty="0">
                <a:solidFill>
                  <a:srgbClr val="C00000"/>
                </a:solidFill>
              </a:rPr>
              <a:t>, срок ожидания для препарата Каратэ, </a:t>
            </a:r>
            <a:r>
              <a:rPr lang="ru-RU" i="1" dirty="0" err="1">
                <a:solidFill>
                  <a:srgbClr val="C00000"/>
                </a:solidFill>
              </a:rPr>
              <a:t>кэ</a:t>
            </a:r>
            <a:r>
              <a:rPr lang="ru-RU" i="1" dirty="0">
                <a:solidFill>
                  <a:srgbClr val="C00000"/>
                </a:solidFill>
              </a:rPr>
              <a:t> (50 г/л): на пшенице – 20 дней, на кукурузе – 30, на шиповнике – 80 дней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</a:p>
          <a:p>
            <a:pPr marL="0" indent="447675">
              <a:buNone/>
            </a:pPr>
            <a:r>
              <a:rPr lang="ru-RU" dirty="0"/>
              <a:t>Для контроля за остаточными количествами пестицидов в продукции устанавливают показатели </a:t>
            </a:r>
            <a:r>
              <a:rPr lang="ru-RU" b="1" i="1" dirty="0"/>
              <a:t>максимально допустимых уровней (МДУ) и временных максимально допустимых уровней </a:t>
            </a:r>
            <a:r>
              <a:rPr lang="ru-RU" b="1" i="1" dirty="0" smtClean="0"/>
              <a:t>(ВМДУ).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7467600" cy="6029598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ru-RU" sz="2700" b="1" dirty="0">
                <a:solidFill>
                  <a:srgbClr val="C00000"/>
                </a:solidFill>
              </a:rPr>
              <a:t>Самый надежный прием предупреждения повреждений защищаемых растений пестицидами – запрет применения стойких препаратов и препаратов с выраженной </a:t>
            </a:r>
            <a:r>
              <a:rPr lang="ru-RU" sz="2700" b="1" dirty="0" err="1">
                <a:solidFill>
                  <a:srgbClr val="C00000"/>
                </a:solidFill>
              </a:rPr>
              <a:t>фитотоксичностью</a:t>
            </a:r>
            <a:r>
              <a:rPr lang="ru-RU" sz="2700" b="1" dirty="0">
                <a:solidFill>
                  <a:srgbClr val="C00000"/>
                </a:solidFill>
              </a:rPr>
              <a:t>. 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sz="2700" b="1" dirty="0" smtClean="0">
                <a:solidFill>
                  <a:srgbClr val="C00000"/>
                </a:solidFill>
              </a:rPr>
              <a:t>Но </a:t>
            </a:r>
            <a:r>
              <a:rPr lang="ru-RU" sz="2700" b="1" dirty="0">
                <a:solidFill>
                  <a:srgbClr val="C00000"/>
                </a:solidFill>
              </a:rPr>
              <a:t>это не всегда возможно, т.к. не всегда есть достойная замена. 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sz="2700" b="1" dirty="0" smtClean="0">
                <a:solidFill>
                  <a:srgbClr val="C00000"/>
                </a:solidFill>
              </a:rPr>
              <a:t>За </a:t>
            </a:r>
            <a:r>
              <a:rPr lang="ru-RU" sz="2700" b="1" dirty="0">
                <a:solidFill>
                  <a:srgbClr val="C00000"/>
                </a:solidFill>
              </a:rPr>
              <a:t>последние годы из списка разрешенных препаратов исключены все стойкие хлорорганические инсектициды, многие стойкие и </a:t>
            </a:r>
            <a:r>
              <a:rPr lang="ru-RU" sz="2700" b="1" dirty="0" err="1">
                <a:solidFill>
                  <a:srgbClr val="C00000"/>
                </a:solidFill>
              </a:rPr>
              <a:t>высокоопасные</a:t>
            </a:r>
            <a:r>
              <a:rPr lang="ru-RU" sz="2700" b="1" dirty="0">
                <a:solidFill>
                  <a:srgbClr val="C00000"/>
                </a:solidFill>
              </a:rPr>
              <a:t> гербициды и фунгициды</a:t>
            </a:r>
            <a:r>
              <a:rPr lang="ru-RU" sz="2700" b="1" dirty="0" smtClean="0">
                <a:solidFill>
                  <a:srgbClr val="C00000"/>
                </a:solidFill>
              </a:rPr>
              <a:t>.</a:t>
            </a:r>
            <a:endParaRPr lang="ru-RU" sz="2700" b="1" dirty="0"/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8146056" y="620688"/>
            <a:ext cx="576064" cy="4824536"/>
          </a:xfrm>
          <a:prstGeom prst="flowChartManualOpe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6056" y="5733256"/>
            <a:ext cx="530399" cy="5040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411760" y="692696"/>
            <a:ext cx="3600400" cy="1008112"/>
          </a:xfrm>
          <a:prstGeom prst="snip2Diag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Действие пестицида</a:t>
            </a:r>
            <a:endParaRPr lang="ru-RU" sz="2200" b="1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2996952"/>
            <a:ext cx="2952328" cy="1224136"/>
          </a:xfrm>
          <a:prstGeom prst="snip2Diag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Угнетающее (</a:t>
            </a:r>
            <a:r>
              <a:rPr lang="ru-RU" sz="2000" b="1" dirty="0" err="1" smtClean="0"/>
              <a:t>фитотоксичное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фитоцидное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788024" y="2924944"/>
            <a:ext cx="2952328" cy="1224136"/>
          </a:xfrm>
          <a:prstGeom prst="snip2Diag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Стимулирующее </a:t>
            </a:r>
            <a:endParaRPr lang="ru-RU" sz="2000" b="1" dirty="0"/>
          </a:p>
        </p:txBody>
      </p:sp>
      <p:sp>
        <p:nvSpPr>
          <p:cNvPr id="8" name="Стрелка вниз 7"/>
          <p:cNvSpPr/>
          <p:nvPr/>
        </p:nvSpPr>
        <p:spPr>
          <a:xfrm rot="1811865">
            <a:off x="2771800" y="1891042"/>
            <a:ext cx="484632" cy="978408"/>
          </a:xfrm>
          <a:prstGeom prst="down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070874">
            <a:off x="5196595" y="1889875"/>
            <a:ext cx="484632" cy="978408"/>
          </a:xfrm>
          <a:prstGeom prst="down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1.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</a:rPr>
              <a:t>Фитотоксичность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35568"/>
            <a:ext cx="856895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Фитотоксичность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это токсическое действие химических веществ на растения.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Она </a:t>
            </a:r>
            <a:r>
              <a:rPr lang="ru-RU" u="sng" dirty="0"/>
              <a:t>зависит от </a:t>
            </a:r>
            <a:endParaRPr lang="ru-RU" u="sng" dirty="0" smtClean="0"/>
          </a:p>
          <a:p>
            <a:r>
              <a:rPr lang="ru-RU" dirty="0" smtClean="0"/>
              <a:t>строения </a:t>
            </a:r>
            <a:r>
              <a:rPr lang="ru-RU" dirty="0"/>
              <a:t>действующего вещества, </a:t>
            </a:r>
            <a:endParaRPr lang="ru-RU" dirty="0" smtClean="0"/>
          </a:p>
          <a:p>
            <a:r>
              <a:rPr lang="ru-RU" dirty="0" smtClean="0"/>
              <a:t>промышленной </a:t>
            </a:r>
            <a:r>
              <a:rPr lang="ru-RU" dirty="0"/>
              <a:t>формы, </a:t>
            </a:r>
            <a:endParaRPr lang="ru-RU" dirty="0" smtClean="0"/>
          </a:p>
          <a:p>
            <a:r>
              <a:rPr lang="ru-RU" dirty="0" smtClean="0"/>
              <a:t>нормы </a:t>
            </a:r>
            <a:r>
              <a:rPr lang="ru-RU" dirty="0"/>
              <a:t>расхода, </a:t>
            </a:r>
            <a:endParaRPr lang="ru-RU" dirty="0" smtClean="0"/>
          </a:p>
          <a:p>
            <a:r>
              <a:rPr lang="ru-RU" dirty="0" smtClean="0"/>
              <a:t>биологических </a:t>
            </a:r>
            <a:r>
              <a:rPr lang="ru-RU" dirty="0"/>
              <a:t>особенностей растения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от </a:t>
            </a:r>
            <a:r>
              <a:rPr lang="ru-RU" dirty="0"/>
              <a:t>абиотических факторов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может проявляться в изменениях визуально наблюдаемых признаков растений, так как и их обмена веществ, массы и качества конечной продукции.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фитотоксического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действия пестицидов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0975" y="1124744"/>
            <a:ext cx="7271346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снижение </a:t>
            </a:r>
            <a:r>
              <a:rPr lang="ru-RU" dirty="0"/>
              <a:t>всхожести и энергии прорастания семян, </a:t>
            </a:r>
            <a:endParaRPr lang="ru-RU" dirty="0" smtClean="0"/>
          </a:p>
          <a:p>
            <a:r>
              <a:rPr lang="ru-RU" dirty="0" smtClean="0"/>
              <a:t>уменьшение </a:t>
            </a:r>
            <a:r>
              <a:rPr lang="ru-RU" dirty="0"/>
              <a:t>накопления сухой массы вещества, </a:t>
            </a:r>
            <a:endParaRPr lang="ru-RU" dirty="0" smtClean="0"/>
          </a:p>
          <a:p>
            <a:r>
              <a:rPr lang="ru-RU" dirty="0" smtClean="0"/>
              <a:t>потеря </a:t>
            </a:r>
            <a:r>
              <a:rPr lang="ru-RU" dirty="0"/>
              <a:t>жизнеспособности </a:t>
            </a:r>
            <a:r>
              <a:rPr lang="ru-RU" dirty="0" smtClean="0"/>
              <a:t>пыльцы,</a:t>
            </a:r>
          </a:p>
          <a:p>
            <a:r>
              <a:rPr lang="ru-RU" dirty="0" smtClean="0"/>
              <a:t>опадение завязей,</a:t>
            </a:r>
          </a:p>
          <a:p>
            <a:r>
              <a:rPr lang="ru-RU" dirty="0" smtClean="0"/>
              <a:t>ожоги </a:t>
            </a:r>
            <a:r>
              <a:rPr lang="ru-RU" dirty="0"/>
              <a:t>листьев и цветков, </a:t>
            </a:r>
            <a:endParaRPr lang="ru-RU" dirty="0" smtClean="0"/>
          </a:p>
          <a:p>
            <a:r>
              <a:rPr lang="ru-RU" dirty="0" err="1" smtClean="0"/>
              <a:t>формативные</a:t>
            </a:r>
            <a:r>
              <a:rPr lang="ru-RU" dirty="0" smtClean="0"/>
              <a:t> </a:t>
            </a:r>
            <a:r>
              <a:rPr lang="ru-RU" dirty="0"/>
              <a:t>изменения органов, </a:t>
            </a:r>
            <a:endParaRPr lang="ru-RU" dirty="0" smtClean="0"/>
          </a:p>
          <a:p>
            <a:r>
              <a:rPr lang="ru-RU" dirty="0" smtClean="0"/>
              <a:t>хлороз </a:t>
            </a:r>
            <a:r>
              <a:rPr lang="ru-RU" dirty="0"/>
              <a:t>листьев, </a:t>
            </a:r>
            <a:endParaRPr lang="ru-RU" dirty="0" smtClean="0"/>
          </a:p>
          <a:p>
            <a:r>
              <a:rPr lang="ru-RU" dirty="0" smtClean="0"/>
              <a:t>повреждение </a:t>
            </a:r>
            <a:r>
              <a:rPr lang="ru-RU" dirty="0"/>
              <a:t>плодов, </a:t>
            </a:r>
            <a:endParaRPr lang="ru-RU" dirty="0" smtClean="0"/>
          </a:p>
          <a:p>
            <a:r>
              <a:rPr lang="ru-RU" dirty="0" err="1" smtClean="0"/>
              <a:t>ретардантные</a:t>
            </a:r>
            <a:r>
              <a:rPr lang="ru-RU" dirty="0" smtClean="0"/>
              <a:t> эффекты, 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ухудшать качество продукции (вкус, запах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накопление </a:t>
            </a:r>
            <a:r>
              <a:rPr lang="ru-RU" dirty="0"/>
              <a:t>в урожае.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80" y="1786490"/>
            <a:ext cx="2286024" cy="171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23" y="5185463"/>
            <a:ext cx="2226477" cy="166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70" y="3347747"/>
            <a:ext cx="1335953" cy="2134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56" y="3516756"/>
            <a:ext cx="2187248" cy="164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357320"/>
          </a:xfrm>
        </p:spPr>
        <p:txBody>
          <a:bodyPr/>
          <a:lstStyle/>
          <a:p>
            <a:r>
              <a:rPr lang="ru-RU" dirty="0" smtClean="0"/>
              <a:t>По степени уменьшения накопления остатков пестицидов в урожае можно расположить сельскохозяйственные культуры в следующем порядке: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1" y="1791072"/>
            <a:ext cx="1703851" cy="1277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1844365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12782" r="9838" b="233"/>
          <a:stretch/>
        </p:blipFill>
        <p:spPr bwMode="auto">
          <a:xfrm>
            <a:off x="3059832" y="2658997"/>
            <a:ext cx="1944216" cy="1418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1525593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1734969" cy="1152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85" y="3930352"/>
            <a:ext cx="1223979" cy="1370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39552" y="2978696"/>
            <a:ext cx="7704856" cy="24665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79512" y="1412776"/>
            <a:ext cx="94827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max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44408" y="5193196"/>
            <a:ext cx="899592" cy="648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min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293096"/>
            <a:ext cx="2290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3789040"/>
            <a:ext cx="994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свекла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217" y="3419708"/>
            <a:ext cx="155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картофель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068960"/>
            <a:ext cx="1162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морковь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4715852"/>
            <a:ext cx="1487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кукуруза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5147900"/>
            <a:ext cx="1272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6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/>
          </a:bodyPr>
          <a:lstStyle/>
          <a:p>
            <a:r>
              <a:rPr lang="ru-RU" dirty="0"/>
              <a:t>Одним из основных требований, предъявляемых к пестицидам, </a:t>
            </a:r>
            <a:r>
              <a:rPr lang="ru-RU" dirty="0" err="1" smtClean="0"/>
              <a:t>явояется</a:t>
            </a:r>
            <a:r>
              <a:rPr lang="ru-RU" dirty="0" smtClean="0"/>
              <a:t> </a:t>
            </a:r>
            <a:r>
              <a:rPr lang="ru-RU" u="sng" dirty="0" smtClean="0"/>
              <a:t>отсутствие </a:t>
            </a:r>
            <a:r>
              <a:rPr lang="ru-RU" u="sng" dirty="0" err="1"/>
              <a:t>фитоцидного</a:t>
            </a:r>
            <a:r>
              <a:rPr lang="ru-RU" u="sng" dirty="0"/>
              <a:t> действия на защищаемое растение</a:t>
            </a:r>
            <a:r>
              <a:rPr lang="ru-RU" dirty="0"/>
              <a:t>, проявляющегося в виде некрозов. В связи с этим для некоторых препаратов, особенно гербицидов, указываются ус­ловия их применения. </a:t>
            </a:r>
            <a:endParaRPr lang="ru-RU" dirty="0" smtClean="0"/>
          </a:p>
          <a:p>
            <a:r>
              <a:rPr lang="ru-RU" dirty="0" smtClean="0"/>
              <a:t>Проявление </a:t>
            </a:r>
            <a:r>
              <a:rPr lang="ru-RU" dirty="0" err="1"/>
              <a:t>фитоцидного</a:t>
            </a:r>
            <a:r>
              <a:rPr lang="ru-RU" dirty="0"/>
              <a:t> действия возможно при завы­шении нормы расхода или повышенных температурах. </a:t>
            </a:r>
            <a:endParaRPr lang="ru-RU" dirty="0" smtClean="0"/>
          </a:p>
          <a:p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Так</a:t>
            </a:r>
            <a:r>
              <a:rPr lang="ru-RU" i="1" dirty="0">
                <a:solidFill>
                  <a:srgbClr val="FF0000"/>
                </a:solidFill>
              </a:rPr>
              <a:t>, применение на по­севах сахарной свеклы в борьбе с сорной растительностью </a:t>
            </a:r>
            <a:r>
              <a:rPr lang="ru-RU" i="1" dirty="0" err="1">
                <a:solidFill>
                  <a:srgbClr val="FF0000"/>
                </a:solidFill>
              </a:rPr>
              <a:t>разнокомпонентных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бетаналов</a:t>
            </a:r>
            <a:r>
              <a:rPr lang="ru-RU" i="1" dirty="0">
                <a:solidFill>
                  <a:srgbClr val="FF0000"/>
                </a:solidFill>
              </a:rPr>
              <a:t> при температуре выше   25 </a:t>
            </a:r>
            <a:r>
              <a:rPr lang="ru-RU" i="1" baseline="30000" dirty="0">
                <a:solidFill>
                  <a:srgbClr val="FF0000"/>
                </a:solidFill>
              </a:rPr>
              <a:t>0</a:t>
            </a:r>
            <a:r>
              <a:rPr lang="ru-RU" i="1" dirty="0">
                <a:solidFill>
                  <a:srgbClr val="FF0000"/>
                </a:solidFill>
              </a:rPr>
              <a:t>С может вызвать ожоги растений.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2088232"/>
          </a:xfrm>
        </p:spPr>
        <p:txBody>
          <a:bodyPr/>
          <a:lstStyle/>
          <a:p>
            <a:r>
              <a:rPr lang="ru-RU" dirty="0"/>
              <a:t>Среди групп пестицидов по объекту воздействия наибольшей </a:t>
            </a:r>
            <a:r>
              <a:rPr lang="ru-RU" dirty="0" err="1" smtClean="0"/>
              <a:t>фитотоксичностью</a:t>
            </a:r>
            <a:r>
              <a:rPr lang="ru-RU" dirty="0" smtClean="0"/>
              <a:t> </a:t>
            </a:r>
            <a:r>
              <a:rPr lang="ru-RU" dirty="0"/>
              <a:t>характеризуются гербициды, за ними следуют фунгициды и, наконец, инсектициды.</a:t>
            </a:r>
          </a:p>
          <a:p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1565920" y="2780928"/>
            <a:ext cx="288032" cy="3168352"/>
          </a:xfrm>
          <a:prstGeom prst="downArrow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20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450304" cy="316835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Фитотоксичность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960" y="3208908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Гербициды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Фунгициды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Инсектициды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0608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Поскольку все пестициды проникают в растения (локально с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транслами­нарным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эффектом, системно по ксилеме или флоэме), поступают в клетки, где подвергаются метаболизму, их можно считать физиологически активными ве­ществами.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655272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rgbClr val="C00000"/>
                </a:solidFill>
              </a:rPr>
              <a:t>Метаболизм </a:t>
            </a:r>
            <a:r>
              <a:rPr lang="ru-RU" dirty="0">
                <a:solidFill>
                  <a:srgbClr val="C00000"/>
                </a:solidFill>
              </a:rPr>
              <a:t>проходит в основном под воздействием ферментных систем. В молодых растениях, характеризующихся более высокой физиологи­ческой активностью, этот процесс идет быстрее. Усиленная </a:t>
            </a:r>
            <a:r>
              <a:rPr lang="ru-RU" dirty="0" err="1">
                <a:solidFill>
                  <a:srgbClr val="C00000"/>
                </a:solidFill>
              </a:rPr>
              <a:t>меристематическая</a:t>
            </a:r>
            <a:r>
              <a:rPr lang="ru-RU" dirty="0">
                <a:solidFill>
                  <a:srgbClr val="C00000"/>
                </a:solidFill>
              </a:rPr>
              <a:t> деятельность в них сопровождается преобладанием синтетических процессов, повышением содержания биокатализаторов и физиологически активных ве­ществ (ферментов, гормонов, витаминов).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dirty="0" smtClean="0"/>
              <a:t>Активная </a:t>
            </a:r>
            <a:r>
              <a:rPr lang="ru-RU" dirty="0"/>
              <a:t>форма этих соединений взаимодействует с пестицидом, вызывая его изменение. В старых тканях пре­обладают гидролитические процессы, снижается содержание биокатализаторов, в результате чего скорость метаболизма пестицидов снижается.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лубенький">
      <a:dk1>
        <a:srgbClr val="0000CC"/>
      </a:dk1>
      <a:lt1>
        <a:srgbClr val="D5E9F0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382</TotalTime>
  <Words>1590</Words>
  <Application>Microsoft Office PowerPoint</Application>
  <PresentationFormat>Экран (4:3)</PresentationFormat>
  <Paragraphs>143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Эркер</vt:lpstr>
      <vt:lpstr>CorelDRAW</vt:lpstr>
      <vt:lpstr>ЛЕКЦИЯ 9 Действие пестицидов на защищаемое растение</vt:lpstr>
      <vt:lpstr>Презентация PowerPoint</vt:lpstr>
      <vt:lpstr>Презентация PowerPoint</vt:lpstr>
      <vt:lpstr>1. Фитотоксичность</vt:lpstr>
      <vt:lpstr>Признаки фитотоксического действия пестицидов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2.Стимулирующее действие пестицидов.</vt:lpstr>
      <vt:lpstr>Стимулирующее, или положительное, действие пестицидов на растение связано: </vt:lpstr>
      <vt:lpstr>Презентация PowerPoint</vt:lpstr>
      <vt:lpstr>3. Показатели сравнительной токсичности пестицидов для вредных организмов и защищаемых растений.</vt:lpstr>
      <vt:lpstr>Накопление ядохимикатов в тканях растений называется кумуляцией.  Наиболее сильно кумуляция выражена у хлорорганических соединений.</vt:lpstr>
      <vt:lpstr>Презентация PowerPoint</vt:lpstr>
      <vt:lpstr>4. Предупреждение фитотоксичности пестицидов для защищаемых культур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 Действие пестицидов на защищаемое растение</dc:title>
  <cp:lastModifiedBy>Люба</cp:lastModifiedBy>
  <cp:revision>27</cp:revision>
  <cp:lastPrinted>2016-11-03T09:19:10Z</cp:lastPrinted>
  <dcterms:modified xsi:type="dcterms:W3CDTF">2017-10-24T06:40:16Z</dcterms:modified>
</cp:coreProperties>
</file>